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Hammersmith One" panose="020B0604020202020204" charset="0"/>
      <p:regular r:id="rId22"/>
    </p:embeddedFont>
    <p:embeddedFont>
      <p:font typeface="Muli Black" panose="020B0604020202020204" charset="0"/>
      <p:regular r:id="rId23"/>
    </p:embeddedFont>
    <p:embeddedFont>
      <p:font typeface="Muli Bold" panose="020B0604020202020204" charset="0"/>
      <p:regular r:id="rId24"/>
    </p:embeddedFont>
    <p:embeddedFont>
      <p:font typeface="Muli Bold Bold" panose="020B0604020202020204" charset="0"/>
      <p:regular r:id="rId25"/>
    </p:embeddedFont>
    <p:embeddedFont>
      <p:font typeface="Muli Regular Bold" panose="020B0604020202020204" charset="0"/>
      <p:regular r:id="rId26"/>
    </p:embeddedFont>
    <p:embeddedFont>
      <p:font typeface="Open Sans" panose="020B0606030504020204" pitchFamily="34" charset="0"/>
      <p:regular r:id="rId27"/>
      <p:bold r:id="rId28"/>
      <p:italic r:id="rId29"/>
      <p:boldItalic r:id="rId30"/>
    </p:embeddedFont>
    <p:embeddedFont>
      <p:font typeface="Space Mono"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sp>
        <p:nvSpPr>
          <p:cNvPr id="2" name="TextBox 2"/>
          <p:cNvSpPr txBox="1"/>
          <p:nvPr/>
        </p:nvSpPr>
        <p:spPr>
          <a:xfrm>
            <a:off x="1508898" y="1470207"/>
            <a:ext cx="8613455" cy="3914775"/>
          </a:xfrm>
          <a:prstGeom prst="rect">
            <a:avLst/>
          </a:prstGeom>
        </p:spPr>
        <p:txBody>
          <a:bodyPr lIns="0" tIns="0" rIns="0" bIns="0" rtlCol="0" anchor="t">
            <a:spAutoFit/>
          </a:bodyPr>
          <a:lstStyle/>
          <a:p>
            <a:pPr>
              <a:lnSpc>
                <a:spcPts val="10320"/>
              </a:lnSpc>
            </a:pPr>
            <a:r>
              <a:rPr lang="en-US" sz="8600">
                <a:solidFill>
                  <a:srgbClr val="FFFFFF"/>
                </a:solidFill>
                <a:latin typeface="Muli Black"/>
              </a:rPr>
              <a:t>Project Program Sistem Parkir</a:t>
            </a:r>
          </a:p>
        </p:txBody>
      </p:sp>
      <p:sp>
        <p:nvSpPr>
          <p:cNvPr id="3" name="TextBox 3"/>
          <p:cNvSpPr txBox="1"/>
          <p:nvPr/>
        </p:nvSpPr>
        <p:spPr>
          <a:xfrm>
            <a:off x="1508898" y="5962475"/>
            <a:ext cx="7635102" cy="2066925"/>
          </a:xfrm>
          <a:prstGeom prst="rect">
            <a:avLst/>
          </a:prstGeom>
        </p:spPr>
        <p:txBody>
          <a:bodyPr lIns="0" tIns="0" rIns="0" bIns="0" rtlCol="0" anchor="t">
            <a:spAutoFit/>
          </a:bodyPr>
          <a:lstStyle/>
          <a:p>
            <a:pPr>
              <a:lnSpc>
                <a:spcPts val="4199"/>
              </a:lnSpc>
            </a:pPr>
            <a:r>
              <a:rPr lang="en-US" sz="2999" spc="59">
                <a:solidFill>
                  <a:srgbClr val="FFFFFF"/>
                </a:solidFill>
                <a:latin typeface="Muli Bold"/>
              </a:rPr>
              <a:t>1. Bustami Abdul Gani (2019230022) </a:t>
            </a:r>
          </a:p>
          <a:p>
            <a:pPr>
              <a:lnSpc>
                <a:spcPts val="4199"/>
              </a:lnSpc>
            </a:pPr>
            <a:r>
              <a:rPr lang="en-US" sz="2999" spc="59">
                <a:solidFill>
                  <a:srgbClr val="FFFFFF"/>
                </a:solidFill>
                <a:latin typeface="Muli Bold"/>
              </a:rPr>
              <a:t>2. Raihan Adhitia Putra (2019230068) </a:t>
            </a:r>
          </a:p>
          <a:p>
            <a:pPr>
              <a:lnSpc>
                <a:spcPts val="4199"/>
              </a:lnSpc>
            </a:pPr>
            <a:r>
              <a:rPr lang="en-US" sz="2999" spc="59">
                <a:solidFill>
                  <a:srgbClr val="FFFFFF"/>
                </a:solidFill>
                <a:latin typeface="Muli Bold"/>
              </a:rPr>
              <a:t>3. Thatc Jeheskel Temin (2019230070) </a:t>
            </a:r>
          </a:p>
          <a:p>
            <a:pPr>
              <a:lnSpc>
                <a:spcPts val="4199"/>
              </a:lnSpc>
            </a:pPr>
            <a:r>
              <a:rPr lang="en-US" sz="2999" spc="59">
                <a:solidFill>
                  <a:srgbClr val="FFFFFF"/>
                </a:solidFill>
                <a:latin typeface="Muli Bold"/>
              </a:rPr>
              <a:t>4. Aldiansyah                  (2019230071)</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41789" y="1113019"/>
            <a:ext cx="5965111" cy="806096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drumroll.wav"/>
          </p:stSnd>
        </p:sndAc>
      </p:transition>
    </mc:Choice>
    <mc:Fallback>
      <p:transition spd="slow">
        <p:fade/>
        <p:sndAc>
          <p:stSnd>
            <p:snd r:embed="rId2" name="drumroll.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t="5957" b="5957"/>
          <a:stretch>
            <a:fillRect/>
          </a:stretch>
        </p:blipFill>
        <p:spPr>
          <a:xfrm>
            <a:off x="9327154" y="1612568"/>
            <a:ext cx="7186769" cy="6096423"/>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TAMPILAN HALAMAN PARKIR</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Tampilan Halaman</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t="6190" b="6190"/>
          <a:stretch>
            <a:fillRect/>
          </a:stretch>
        </p:blipFill>
        <p:spPr>
          <a:xfrm>
            <a:off x="9327154" y="1612568"/>
            <a:ext cx="7186769" cy="6096423"/>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TAMPILAN PARKIR KENDARAAN MOTOR</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Tampilan Halaman</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t="6109" b="6109"/>
          <a:stretch>
            <a:fillRect/>
          </a:stretch>
        </p:blipFill>
        <p:spPr>
          <a:xfrm>
            <a:off x="9327154" y="1612568"/>
            <a:ext cx="7186769" cy="6096423"/>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TAMPILAN PARKIR KENDARAAN MOBIL</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Tampilan Halaman</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A159"/>
        </a:solidFill>
        <a:effectLst/>
      </p:bgPr>
    </p:bg>
    <p:spTree>
      <p:nvGrpSpPr>
        <p:cNvPr id="1" name=""/>
        <p:cNvGrpSpPr/>
        <p:nvPr/>
      </p:nvGrpSpPr>
      <p:grpSpPr>
        <a:xfrm>
          <a:off x="0" y="0"/>
          <a:ext cx="0" cy="0"/>
          <a:chOff x="0" y="0"/>
          <a:chExt cx="0" cy="0"/>
        </a:xfrm>
      </p:grpSpPr>
      <p:sp>
        <p:nvSpPr>
          <p:cNvPr id="2" name="TextBox 2"/>
          <p:cNvSpPr txBox="1"/>
          <p:nvPr/>
        </p:nvSpPr>
        <p:spPr>
          <a:xfrm>
            <a:off x="12796557" y="6470473"/>
            <a:ext cx="3881410" cy="2015491"/>
          </a:xfrm>
          <a:prstGeom prst="rect">
            <a:avLst/>
          </a:prstGeom>
        </p:spPr>
        <p:txBody>
          <a:bodyPr lIns="0" tIns="0" rIns="0" bIns="0" rtlCol="0" anchor="t">
            <a:spAutoFit/>
          </a:bodyPr>
          <a:lstStyle/>
          <a:p>
            <a:pPr>
              <a:lnSpc>
                <a:spcPts val="7920"/>
              </a:lnSpc>
            </a:pPr>
            <a:r>
              <a:rPr lang="en-US" sz="7200" spc="-72">
                <a:solidFill>
                  <a:srgbClr val="FFFFFF"/>
                </a:solidFill>
                <a:latin typeface="Muli Black Bold"/>
              </a:rPr>
              <a:t>Bab III</a:t>
            </a:r>
          </a:p>
          <a:p>
            <a:pPr>
              <a:lnSpc>
                <a:spcPts val="7920"/>
              </a:lnSpc>
            </a:pPr>
            <a:r>
              <a:rPr lang="en-US" sz="7200" spc="-72">
                <a:solidFill>
                  <a:srgbClr val="FFFFFF"/>
                </a:solidFill>
                <a:latin typeface="Muli Black Bold"/>
              </a:rPr>
              <a:t>Penutup</a:t>
            </a:r>
          </a:p>
        </p:txBody>
      </p:sp>
      <p:sp>
        <p:nvSpPr>
          <p:cNvPr id="3" name="AutoShape 3"/>
          <p:cNvSpPr/>
          <p:nvPr/>
        </p:nvSpPr>
        <p:spPr>
          <a:xfrm>
            <a:off x="1028700" y="8635737"/>
            <a:ext cx="16230600" cy="0"/>
          </a:xfrm>
          <a:prstGeom prst="line">
            <a:avLst/>
          </a:prstGeom>
          <a:ln w="19050" cap="rnd">
            <a:solidFill>
              <a:srgbClr val="243762"/>
            </a:solidFill>
            <a:prstDash val="solid"/>
            <a:headEnd type="none" w="sm" len="sm"/>
            <a:tailEnd type="none" w="sm" len="sm"/>
          </a:ln>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118029"/>
            <a:ext cx="9594174" cy="614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A1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96661" y="1924457"/>
            <a:ext cx="6343639" cy="7238593"/>
          </a:xfrm>
          <a:prstGeom prst="rect">
            <a:avLst/>
          </a:prstGeom>
        </p:spPr>
      </p:pic>
      <p:sp>
        <p:nvSpPr>
          <p:cNvPr id="3" name="TextBox 3"/>
          <p:cNvSpPr txBox="1"/>
          <p:nvPr/>
        </p:nvSpPr>
        <p:spPr>
          <a:xfrm>
            <a:off x="1827756" y="2135969"/>
            <a:ext cx="7316244" cy="1038223"/>
          </a:xfrm>
          <a:prstGeom prst="rect">
            <a:avLst/>
          </a:prstGeom>
        </p:spPr>
        <p:txBody>
          <a:bodyPr lIns="0" tIns="0" rIns="0" bIns="0" rtlCol="0" anchor="t">
            <a:spAutoFit/>
          </a:bodyPr>
          <a:lstStyle/>
          <a:p>
            <a:pPr algn="just">
              <a:lnSpc>
                <a:spcPts val="8400"/>
              </a:lnSpc>
            </a:pPr>
            <a:r>
              <a:rPr lang="en-US" sz="6000">
                <a:solidFill>
                  <a:srgbClr val="FFFFFF"/>
                </a:solidFill>
                <a:latin typeface="Muli Black"/>
              </a:rPr>
              <a:t>Kesimpulan</a:t>
            </a:r>
          </a:p>
        </p:txBody>
      </p:sp>
      <p:sp>
        <p:nvSpPr>
          <p:cNvPr id="4" name="TextBox 4"/>
          <p:cNvSpPr txBox="1"/>
          <p:nvPr/>
        </p:nvSpPr>
        <p:spPr>
          <a:xfrm>
            <a:off x="1827756" y="3487087"/>
            <a:ext cx="7960998" cy="2715895"/>
          </a:xfrm>
          <a:prstGeom prst="rect">
            <a:avLst/>
          </a:prstGeom>
        </p:spPr>
        <p:txBody>
          <a:bodyPr lIns="0" tIns="0" rIns="0" bIns="0" rtlCol="0" anchor="t">
            <a:spAutoFit/>
          </a:bodyPr>
          <a:lstStyle/>
          <a:p>
            <a:pPr algn="just">
              <a:lnSpc>
                <a:spcPts val="3079"/>
              </a:lnSpc>
            </a:pPr>
            <a:r>
              <a:rPr lang="en-US" sz="2199">
                <a:solidFill>
                  <a:srgbClr val="FFFFFF"/>
                </a:solidFill>
                <a:latin typeface="Muli Bold Bold"/>
              </a:rPr>
              <a:t>Konsep program yang akan digunakan ini ialah konsep OOP (Object Oriented Programing) dengan bahasa pemrograman java dan editor menggunakan Apache Netbeans untuk menjalankan programnya. Pada tugas project tersebut dapat dilihat bentuk rancangan dan tampilan dari Program Sistem Parkir yang telah di buat.</a:t>
            </a:r>
          </a:p>
          <a:p>
            <a:pPr algn="just">
              <a:lnSpc>
                <a:spcPts val="3079"/>
              </a:lnSpc>
            </a:pPr>
            <a:endParaRPr lang="en-US" sz="2199">
              <a:solidFill>
                <a:srgbClr val="FFFFFF"/>
              </a:solidFill>
              <a:latin typeface="Muli Bold Bold"/>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A159"/>
        </a:solidFill>
        <a:effectLst/>
      </p:bgPr>
    </p:bg>
    <p:spTree>
      <p:nvGrpSpPr>
        <p:cNvPr id="1" name=""/>
        <p:cNvGrpSpPr/>
        <p:nvPr/>
      </p:nvGrpSpPr>
      <p:grpSpPr>
        <a:xfrm>
          <a:off x="0" y="0"/>
          <a:ext cx="0" cy="0"/>
          <a:chOff x="0" y="0"/>
          <a:chExt cx="0" cy="0"/>
        </a:xfrm>
      </p:grpSpPr>
      <p:sp>
        <p:nvSpPr>
          <p:cNvPr id="2" name="AutoShape 2"/>
          <p:cNvSpPr/>
          <p:nvPr/>
        </p:nvSpPr>
        <p:spPr>
          <a:xfrm>
            <a:off x="1028700" y="8381415"/>
            <a:ext cx="7706365" cy="0"/>
          </a:xfrm>
          <a:prstGeom prst="line">
            <a:avLst/>
          </a:prstGeom>
          <a:ln w="19050" cap="rnd">
            <a:solidFill>
              <a:srgbClr val="243762"/>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2867915"/>
            <a:ext cx="7144038" cy="5806154"/>
          </a:xfrm>
          <a:prstGeom prst="rect">
            <a:avLst/>
          </a:prstGeom>
        </p:spPr>
      </p:pic>
      <p:sp>
        <p:nvSpPr>
          <p:cNvPr id="4" name="TextBox 4"/>
          <p:cNvSpPr txBox="1"/>
          <p:nvPr/>
        </p:nvSpPr>
        <p:spPr>
          <a:xfrm>
            <a:off x="9483137" y="2916834"/>
            <a:ext cx="6879074" cy="1003935"/>
          </a:xfrm>
          <a:prstGeom prst="rect">
            <a:avLst/>
          </a:prstGeom>
        </p:spPr>
        <p:txBody>
          <a:bodyPr lIns="0" tIns="0" rIns="0" bIns="0" rtlCol="0" anchor="t">
            <a:spAutoFit/>
          </a:bodyPr>
          <a:lstStyle/>
          <a:p>
            <a:pPr>
              <a:lnSpc>
                <a:spcPts val="7755"/>
              </a:lnSpc>
            </a:pPr>
            <a:r>
              <a:rPr lang="en-US" sz="7050" spc="-70">
                <a:solidFill>
                  <a:srgbClr val="FFFFFF"/>
                </a:solidFill>
                <a:latin typeface="Muli Black Bold"/>
              </a:rPr>
              <a:t>Saran</a:t>
            </a:r>
          </a:p>
        </p:txBody>
      </p:sp>
      <p:sp>
        <p:nvSpPr>
          <p:cNvPr id="5" name="TextBox 5"/>
          <p:cNvSpPr txBox="1"/>
          <p:nvPr/>
        </p:nvSpPr>
        <p:spPr>
          <a:xfrm>
            <a:off x="9483137" y="4058256"/>
            <a:ext cx="7652753" cy="3181983"/>
          </a:xfrm>
          <a:prstGeom prst="rect">
            <a:avLst/>
          </a:prstGeom>
        </p:spPr>
        <p:txBody>
          <a:bodyPr lIns="0" tIns="0" rIns="0" bIns="0" rtlCol="0" anchor="t">
            <a:spAutoFit/>
          </a:bodyPr>
          <a:lstStyle/>
          <a:p>
            <a:pPr algn="just">
              <a:lnSpc>
                <a:spcPts val="3640"/>
              </a:lnSpc>
            </a:pPr>
            <a:r>
              <a:rPr lang="en-US" sz="2600">
                <a:solidFill>
                  <a:srgbClr val="FFFFFF"/>
                </a:solidFill>
                <a:latin typeface="Muli Bold"/>
              </a:rPr>
              <a:t>Di era perkembangan Teknologi informasi ini beberapa perusahaan perlu melakukan perkembangan dalam hal pembuatan program sistem parkir. Hal ini diperlukan sebagai keamanan kendaraan yang dimiliki oleh konsumen.</a:t>
            </a:r>
          </a:p>
          <a:p>
            <a:pPr algn="just">
              <a:lnSpc>
                <a:spcPts val="3640"/>
              </a:lnSpc>
            </a:pPr>
            <a:endParaRPr lang="en-US" sz="2600">
              <a:solidFill>
                <a:srgbClr val="FFFFFF"/>
              </a:solidFill>
              <a:latin typeface="Muli Bold"/>
            </a:endParaRPr>
          </a:p>
        </p:txBody>
      </p:sp>
    </p:spTree>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A159"/>
        </a:solidFill>
        <a:effectLst/>
      </p:bgPr>
    </p:bg>
    <p:spTree>
      <p:nvGrpSpPr>
        <p:cNvPr id="1" name=""/>
        <p:cNvGrpSpPr/>
        <p:nvPr/>
      </p:nvGrpSpPr>
      <p:grpSpPr>
        <a:xfrm>
          <a:off x="0" y="0"/>
          <a:ext cx="0" cy="0"/>
          <a:chOff x="0" y="0"/>
          <a:chExt cx="0" cy="0"/>
        </a:xfrm>
      </p:grpSpPr>
      <p:grpSp>
        <p:nvGrpSpPr>
          <p:cNvPr id="2" name="Group 2"/>
          <p:cNvGrpSpPr/>
          <p:nvPr/>
        </p:nvGrpSpPr>
        <p:grpSpPr>
          <a:xfrm>
            <a:off x="874262" y="7776092"/>
            <a:ext cx="5103751" cy="1482208"/>
            <a:chOff x="0" y="0"/>
            <a:chExt cx="6805002" cy="1976278"/>
          </a:xfrm>
        </p:grpSpPr>
        <p:grpSp>
          <p:nvGrpSpPr>
            <p:cNvPr id="3" name="Group 3"/>
            <p:cNvGrpSpPr/>
            <p:nvPr/>
          </p:nvGrpSpPr>
          <p:grpSpPr>
            <a:xfrm>
              <a:off x="0" y="0"/>
              <a:ext cx="6805002" cy="1976278"/>
              <a:chOff x="0" y="0"/>
              <a:chExt cx="5324026" cy="1546179"/>
            </a:xfrm>
          </p:grpSpPr>
          <p:sp>
            <p:nvSpPr>
              <p:cNvPr id="4" name="Freeform 4"/>
              <p:cNvSpPr/>
              <p:nvPr/>
            </p:nvSpPr>
            <p:spPr>
              <a:xfrm>
                <a:off x="92710" y="106680"/>
                <a:ext cx="5219886" cy="1426799"/>
              </a:xfrm>
              <a:custGeom>
                <a:avLst/>
                <a:gdLst/>
                <a:ahLst/>
                <a:cxnLst/>
                <a:rect l="l" t="t" r="r" b="b"/>
                <a:pathLst>
                  <a:path w="5219886" h="1426799">
                    <a:moveTo>
                      <a:pt x="5193216" y="1237569"/>
                    </a:moveTo>
                    <a:cubicBezTo>
                      <a:pt x="5193216" y="1325199"/>
                      <a:pt x="5117016" y="1396319"/>
                      <a:pt x="5035736" y="1396319"/>
                    </a:cubicBezTo>
                    <a:lnTo>
                      <a:pt x="66040" y="1396319"/>
                    </a:lnTo>
                    <a:cubicBezTo>
                      <a:pt x="43180" y="1396319"/>
                      <a:pt x="20320" y="1391239"/>
                      <a:pt x="0" y="1382349"/>
                    </a:cubicBezTo>
                    <a:cubicBezTo>
                      <a:pt x="26670" y="1410289"/>
                      <a:pt x="63500" y="1426799"/>
                      <a:pt x="127397" y="1426799"/>
                    </a:cubicBezTo>
                    <a:lnTo>
                      <a:pt x="5073836" y="1426799"/>
                    </a:lnTo>
                    <a:cubicBezTo>
                      <a:pt x="5153846" y="1426799"/>
                      <a:pt x="5219886" y="1360759"/>
                      <a:pt x="5219886" y="1280749"/>
                    </a:cubicBezTo>
                    <a:lnTo>
                      <a:pt x="5219886" y="95250"/>
                    </a:lnTo>
                    <a:cubicBezTo>
                      <a:pt x="5219886" y="58420"/>
                      <a:pt x="5205916" y="25400"/>
                      <a:pt x="5184326" y="0"/>
                    </a:cubicBezTo>
                    <a:cubicBezTo>
                      <a:pt x="5190676" y="16510"/>
                      <a:pt x="5193216" y="34290"/>
                      <a:pt x="5193216" y="52070"/>
                    </a:cubicBezTo>
                    <a:lnTo>
                      <a:pt x="5193216" y="1237569"/>
                    </a:lnTo>
                    <a:lnTo>
                      <a:pt x="5193216" y="1237569"/>
                    </a:lnTo>
                    <a:close/>
                  </a:path>
                </a:pathLst>
              </a:custGeom>
              <a:solidFill>
                <a:srgbClr val="173554"/>
              </a:solidFill>
            </p:spPr>
          </p:sp>
          <p:sp>
            <p:nvSpPr>
              <p:cNvPr id="5" name="Freeform 5"/>
              <p:cNvSpPr/>
              <p:nvPr/>
            </p:nvSpPr>
            <p:spPr>
              <a:xfrm>
                <a:off x="12700" y="12700"/>
                <a:ext cx="5259256" cy="1477599"/>
              </a:xfrm>
              <a:custGeom>
                <a:avLst/>
                <a:gdLst/>
                <a:ahLst/>
                <a:cxnLst/>
                <a:rect l="l" t="t" r="r" b="b"/>
                <a:pathLst>
                  <a:path w="5259256" h="1477599">
                    <a:moveTo>
                      <a:pt x="146050" y="1477599"/>
                    </a:moveTo>
                    <a:lnTo>
                      <a:pt x="5113206" y="1477599"/>
                    </a:lnTo>
                    <a:cubicBezTo>
                      <a:pt x="5193216" y="1477599"/>
                      <a:pt x="5259256" y="1411559"/>
                      <a:pt x="5259256" y="1331549"/>
                    </a:cubicBezTo>
                    <a:lnTo>
                      <a:pt x="5259256" y="146050"/>
                    </a:lnTo>
                    <a:cubicBezTo>
                      <a:pt x="5259256" y="66040"/>
                      <a:pt x="5193216" y="0"/>
                      <a:pt x="5113206" y="0"/>
                    </a:cubicBezTo>
                    <a:lnTo>
                      <a:pt x="146050" y="0"/>
                    </a:lnTo>
                    <a:cubicBezTo>
                      <a:pt x="66040" y="0"/>
                      <a:pt x="0" y="66040"/>
                      <a:pt x="0" y="146050"/>
                    </a:cubicBezTo>
                    <a:lnTo>
                      <a:pt x="0" y="1331549"/>
                    </a:lnTo>
                    <a:cubicBezTo>
                      <a:pt x="0" y="1412829"/>
                      <a:pt x="66040" y="1477599"/>
                      <a:pt x="146050" y="1477599"/>
                    </a:cubicBezTo>
                    <a:close/>
                  </a:path>
                </a:pathLst>
              </a:custGeom>
              <a:solidFill>
                <a:srgbClr val="F4F4F4"/>
              </a:solidFill>
            </p:spPr>
          </p:sp>
          <p:sp>
            <p:nvSpPr>
              <p:cNvPr id="6" name="Freeform 6"/>
              <p:cNvSpPr/>
              <p:nvPr/>
            </p:nvSpPr>
            <p:spPr>
              <a:xfrm>
                <a:off x="0" y="0"/>
                <a:ext cx="5324026" cy="1546179"/>
              </a:xfrm>
              <a:custGeom>
                <a:avLst/>
                <a:gdLst/>
                <a:ahLst/>
                <a:cxnLst/>
                <a:rect l="l" t="t" r="r" b="b"/>
                <a:pathLst>
                  <a:path w="5324026" h="1546179">
                    <a:moveTo>
                      <a:pt x="5260526" y="74930"/>
                    </a:moveTo>
                    <a:cubicBezTo>
                      <a:pt x="5232586" y="30480"/>
                      <a:pt x="5183056" y="0"/>
                      <a:pt x="5125906" y="0"/>
                    </a:cubicBezTo>
                    <a:lnTo>
                      <a:pt x="158750" y="0"/>
                    </a:lnTo>
                    <a:cubicBezTo>
                      <a:pt x="71120" y="0"/>
                      <a:pt x="0" y="71120"/>
                      <a:pt x="0" y="158750"/>
                    </a:cubicBezTo>
                    <a:lnTo>
                      <a:pt x="0" y="1344249"/>
                    </a:lnTo>
                    <a:cubicBezTo>
                      <a:pt x="0" y="1396319"/>
                      <a:pt x="25400" y="1442039"/>
                      <a:pt x="63500" y="1471249"/>
                    </a:cubicBezTo>
                    <a:cubicBezTo>
                      <a:pt x="91440" y="1515699"/>
                      <a:pt x="140970" y="1546179"/>
                      <a:pt x="225006" y="1546179"/>
                    </a:cubicBezTo>
                    <a:lnTo>
                      <a:pt x="5165276" y="1546179"/>
                    </a:lnTo>
                    <a:cubicBezTo>
                      <a:pt x="5252906" y="1546179"/>
                      <a:pt x="5324026" y="1475059"/>
                      <a:pt x="5324026" y="1387429"/>
                    </a:cubicBezTo>
                    <a:lnTo>
                      <a:pt x="5324026" y="201930"/>
                    </a:lnTo>
                    <a:cubicBezTo>
                      <a:pt x="5324026" y="149860"/>
                      <a:pt x="5298626" y="104140"/>
                      <a:pt x="5260526" y="74930"/>
                    </a:cubicBezTo>
                    <a:close/>
                    <a:moveTo>
                      <a:pt x="12700" y="1344249"/>
                    </a:moveTo>
                    <a:lnTo>
                      <a:pt x="12700" y="158750"/>
                    </a:lnTo>
                    <a:cubicBezTo>
                      <a:pt x="12700" y="78740"/>
                      <a:pt x="78740" y="12700"/>
                      <a:pt x="158750" y="12700"/>
                    </a:cubicBezTo>
                    <a:lnTo>
                      <a:pt x="5125906" y="12700"/>
                    </a:lnTo>
                    <a:cubicBezTo>
                      <a:pt x="5205916" y="12700"/>
                      <a:pt x="5271956" y="78740"/>
                      <a:pt x="5271956" y="158750"/>
                    </a:cubicBezTo>
                    <a:lnTo>
                      <a:pt x="5271956" y="1344249"/>
                    </a:lnTo>
                    <a:cubicBezTo>
                      <a:pt x="5271956" y="1424259"/>
                      <a:pt x="5205916" y="1490299"/>
                      <a:pt x="5125906" y="1490299"/>
                    </a:cubicBezTo>
                    <a:lnTo>
                      <a:pt x="158750" y="1490299"/>
                    </a:lnTo>
                    <a:cubicBezTo>
                      <a:pt x="78740" y="1490299"/>
                      <a:pt x="12700" y="1425529"/>
                      <a:pt x="12700" y="1344249"/>
                    </a:cubicBezTo>
                    <a:close/>
                    <a:moveTo>
                      <a:pt x="5312596" y="1387429"/>
                    </a:moveTo>
                    <a:cubicBezTo>
                      <a:pt x="5312596" y="1467439"/>
                      <a:pt x="5245286" y="1533479"/>
                      <a:pt x="5165276" y="1533479"/>
                    </a:cubicBezTo>
                    <a:lnTo>
                      <a:pt x="225006" y="1533479"/>
                    </a:lnTo>
                    <a:cubicBezTo>
                      <a:pt x="157480" y="1533479"/>
                      <a:pt x="120650" y="1516969"/>
                      <a:pt x="93980" y="1489029"/>
                    </a:cubicBezTo>
                    <a:cubicBezTo>
                      <a:pt x="114300" y="1497919"/>
                      <a:pt x="135890" y="1502999"/>
                      <a:pt x="160020" y="1502999"/>
                    </a:cubicBezTo>
                    <a:lnTo>
                      <a:pt x="5127176" y="1502999"/>
                    </a:lnTo>
                    <a:cubicBezTo>
                      <a:pt x="5214806" y="1502999"/>
                      <a:pt x="5285926" y="1431879"/>
                      <a:pt x="5285926" y="1344249"/>
                    </a:cubicBezTo>
                    <a:lnTo>
                      <a:pt x="5285926" y="158750"/>
                    </a:lnTo>
                    <a:cubicBezTo>
                      <a:pt x="5285926" y="140970"/>
                      <a:pt x="5282116" y="123190"/>
                      <a:pt x="5277036" y="106680"/>
                    </a:cubicBezTo>
                    <a:cubicBezTo>
                      <a:pt x="5298626" y="132080"/>
                      <a:pt x="5312596" y="165100"/>
                      <a:pt x="5312596" y="201930"/>
                    </a:cubicBezTo>
                    <a:lnTo>
                      <a:pt x="5312596" y="1387429"/>
                    </a:lnTo>
                    <a:cubicBezTo>
                      <a:pt x="5312596" y="1387429"/>
                      <a:pt x="5312596" y="1387429"/>
                      <a:pt x="5312596" y="1387429"/>
                    </a:cubicBezTo>
                    <a:close/>
                  </a:path>
                </a:pathLst>
              </a:custGeom>
              <a:solidFill>
                <a:srgbClr val="173554"/>
              </a:solidFill>
            </p:spPr>
          </p:sp>
        </p:grpSp>
        <p:sp>
          <p:nvSpPr>
            <p:cNvPr id="7" name="TextBox 7"/>
            <p:cNvSpPr txBox="1"/>
            <p:nvPr/>
          </p:nvSpPr>
          <p:spPr>
            <a:xfrm>
              <a:off x="494068" y="365413"/>
              <a:ext cx="5816865" cy="1188302"/>
            </a:xfrm>
            <a:prstGeom prst="rect">
              <a:avLst/>
            </a:prstGeom>
          </p:spPr>
          <p:txBody>
            <a:bodyPr lIns="0" tIns="0" rIns="0" bIns="0" rtlCol="0" anchor="t">
              <a:spAutoFit/>
            </a:bodyPr>
            <a:lstStyle/>
            <a:p>
              <a:pPr algn="ctr">
                <a:lnSpc>
                  <a:spcPts val="3639"/>
                </a:lnSpc>
              </a:pPr>
              <a:r>
                <a:rPr lang="en-US" sz="2599">
                  <a:solidFill>
                    <a:srgbClr val="173554"/>
                  </a:solidFill>
                  <a:latin typeface="Open Sans"/>
                </a:rPr>
                <a:t>Pemrograman Berorientasi Objek</a:t>
              </a: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18617" y="1028700"/>
            <a:ext cx="8169748" cy="8229600"/>
          </a:xfrm>
          <a:prstGeom prst="rect">
            <a:avLst/>
          </a:prstGeom>
        </p:spPr>
      </p:pic>
      <p:sp>
        <p:nvSpPr>
          <p:cNvPr id="9" name="TextBox 9"/>
          <p:cNvSpPr txBox="1"/>
          <p:nvPr/>
        </p:nvSpPr>
        <p:spPr>
          <a:xfrm>
            <a:off x="1028700" y="2780334"/>
            <a:ext cx="9393238" cy="1542416"/>
          </a:xfrm>
          <a:prstGeom prst="rect">
            <a:avLst/>
          </a:prstGeom>
        </p:spPr>
        <p:txBody>
          <a:bodyPr lIns="0" tIns="0" rIns="0" bIns="0" rtlCol="0" anchor="t">
            <a:spAutoFit/>
          </a:bodyPr>
          <a:lstStyle/>
          <a:p>
            <a:pPr>
              <a:lnSpc>
                <a:spcPts val="11600"/>
              </a:lnSpc>
            </a:pPr>
            <a:r>
              <a:rPr lang="en-US" sz="11600" spc="-278">
                <a:solidFill>
                  <a:srgbClr val="173554"/>
                </a:solidFill>
                <a:latin typeface="Hammersmith One"/>
              </a:rPr>
              <a:t>THANKS YOU !</a:t>
            </a:r>
          </a:p>
        </p:txBody>
      </p:sp>
      <p:sp>
        <p:nvSpPr>
          <p:cNvPr id="10" name="TextBox 10"/>
          <p:cNvSpPr txBox="1"/>
          <p:nvPr/>
        </p:nvSpPr>
        <p:spPr>
          <a:xfrm>
            <a:off x="1028700" y="4903466"/>
            <a:ext cx="9393238" cy="1542416"/>
          </a:xfrm>
          <a:prstGeom prst="rect">
            <a:avLst/>
          </a:prstGeom>
        </p:spPr>
        <p:txBody>
          <a:bodyPr lIns="0" tIns="0" rIns="0" bIns="0" rtlCol="0" anchor="t">
            <a:spAutoFit/>
          </a:bodyPr>
          <a:lstStyle/>
          <a:p>
            <a:pPr>
              <a:lnSpc>
                <a:spcPts val="11600"/>
              </a:lnSpc>
            </a:pPr>
            <a:r>
              <a:rPr lang="en-US" sz="11600" spc="-278">
                <a:solidFill>
                  <a:srgbClr val="173554"/>
                </a:solidFill>
                <a:latin typeface="Hammersmith One"/>
              </a:rPr>
              <a:t>Terima Kasih !</a:t>
            </a:r>
          </a:p>
        </p:txBody>
      </p:sp>
    </p:spTree>
  </p:cSld>
  <p:clrMapOvr>
    <a:masterClrMapping/>
  </p:clrMapOvr>
  <mc:AlternateContent xmlns:mc="http://schemas.openxmlformats.org/markup-compatibility/2006">
    <mc:Choice xmlns:p14="http://schemas.microsoft.com/office/powerpoint/2010/main" Requires="p14">
      <p:transition spd="slow" p14:dur="2000">
        <p:comb/>
        <p:sndAc>
          <p:stSnd>
            <p:snd r:embed="rId2" name="applause.wav"/>
          </p:stSnd>
        </p:sndAc>
      </p:transition>
    </mc:Choice>
    <mc:Fallback>
      <p:transition spd="slow">
        <p:comb/>
        <p:sndAc>
          <p:stSnd>
            <p:snd r:embed="rId2"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651750" y="651750"/>
            <a:ext cx="12050217" cy="8983499"/>
            <a:chOff x="0" y="0"/>
            <a:chExt cx="16066956" cy="11977999"/>
          </a:xfrm>
        </p:grpSpPr>
        <p:grpSp>
          <p:nvGrpSpPr>
            <p:cNvPr id="3" name="Group 3"/>
            <p:cNvGrpSpPr/>
            <p:nvPr/>
          </p:nvGrpSpPr>
          <p:grpSpPr>
            <a:xfrm>
              <a:off x="0" y="0"/>
              <a:ext cx="16066956" cy="11977999"/>
              <a:chOff x="0" y="0"/>
              <a:chExt cx="4076246" cy="3038863"/>
            </a:xfrm>
          </p:grpSpPr>
          <p:sp>
            <p:nvSpPr>
              <p:cNvPr id="4" name="Freeform 4"/>
              <p:cNvSpPr/>
              <p:nvPr/>
            </p:nvSpPr>
            <p:spPr>
              <a:xfrm>
                <a:off x="0" y="0"/>
                <a:ext cx="4076247" cy="3038863"/>
              </a:xfrm>
              <a:custGeom>
                <a:avLst/>
                <a:gdLst/>
                <a:ahLst/>
                <a:cxnLst/>
                <a:rect l="l" t="t" r="r" b="b"/>
                <a:pathLst>
                  <a:path w="4076247" h="3038863">
                    <a:moveTo>
                      <a:pt x="3951786" y="3038863"/>
                    </a:moveTo>
                    <a:lnTo>
                      <a:pt x="124460" y="3038863"/>
                    </a:lnTo>
                    <a:cubicBezTo>
                      <a:pt x="55880" y="3038863"/>
                      <a:pt x="0" y="2982983"/>
                      <a:pt x="0" y="2914403"/>
                    </a:cubicBezTo>
                    <a:lnTo>
                      <a:pt x="0" y="124460"/>
                    </a:lnTo>
                    <a:cubicBezTo>
                      <a:pt x="0" y="55880"/>
                      <a:pt x="55880" y="0"/>
                      <a:pt x="124460" y="0"/>
                    </a:cubicBezTo>
                    <a:lnTo>
                      <a:pt x="3951786" y="0"/>
                    </a:lnTo>
                    <a:cubicBezTo>
                      <a:pt x="4020366" y="0"/>
                      <a:pt x="4076247" y="55880"/>
                      <a:pt x="4076247" y="124460"/>
                    </a:cubicBezTo>
                    <a:lnTo>
                      <a:pt x="4076247" y="2914403"/>
                    </a:lnTo>
                    <a:cubicBezTo>
                      <a:pt x="4076247" y="2982983"/>
                      <a:pt x="4020366" y="3038863"/>
                      <a:pt x="3951786" y="3038863"/>
                    </a:cubicBezTo>
                    <a:close/>
                  </a:path>
                </a:pathLst>
              </a:custGeom>
              <a:solidFill>
                <a:srgbClr val="FFFFFF"/>
              </a:solidFill>
            </p:spPr>
          </p:sp>
        </p:grpSp>
        <p:grpSp>
          <p:nvGrpSpPr>
            <p:cNvPr id="5" name="Group 5"/>
            <p:cNvGrpSpPr/>
            <p:nvPr/>
          </p:nvGrpSpPr>
          <p:grpSpPr>
            <a:xfrm rot="-10800000">
              <a:off x="1386781" y="502600"/>
              <a:ext cx="289704" cy="2897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CED"/>
              </a:solidFill>
            </p:spPr>
          </p:sp>
        </p:grpSp>
        <p:grpSp>
          <p:nvGrpSpPr>
            <p:cNvPr id="7" name="Group 7"/>
            <p:cNvGrpSpPr/>
            <p:nvPr/>
          </p:nvGrpSpPr>
          <p:grpSpPr>
            <a:xfrm rot="-10800000">
              <a:off x="1039940" y="502600"/>
              <a:ext cx="289704" cy="28970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B6EEF"/>
              </a:solidFill>
            </p:spPr>
          </p:sp>
        </p:grpSp>
        <p:grpSp>
          <p:nvGrpSpPr>
            <p:cNvPr id="9" name="Group 9"/>
            <p:cNvGrpSpPr/>
            <p:nvPr/>
          </p:nvGrpSpPr>
          <p:grpSpPr>
            <a:xfrm rot="-10800000">
              <a:off x="693100" y="502600"/>
              <a:ext cx="289704" cy="28970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sp>
          <p:nvSpPr>
            <p:cNvPr id="11" name="AutoShape 11"/>
            <p:cNvSpPr/>
            <p:nvPr/>
          </p:nvSpPr>
          <p:spPr>
            <a:xfrm>
              <a:off x="0" y="1266422"/>
              <a:ext cx="16066956" cy="0"/>
            </a:xfrm>
            <a:prstGeom prst="line">
              <a:avLst/>
            </a:prstGeom>
            <a:ln w="12700" cap="rnd">
              <a:solidFill>
                <a:srgbClr val="000000"/>
              </a:solidFill>
              <a:prstDash val="solid"/>
              <a:headEnd type="none" w="sm" len="sm"/>
              <a:tailEnd type="none" w="sm" len="sm"/>
            </a:ln>
          </p:spPr>
        </p:sp>
      </p:grpSp>
      <p:sp>
        <p:nvSpPr>
          <p:cNvPr id="12" name="TextBox 12"/>
          <p:cNvSpPr txBox="1"/>
          <p:nvPr/>
        </p:nvSpPr>
        <p:spPr>
          <a:xfrm>
            <a:off x="2286000" y="3913504"/>
            <a:ext cx="9014325" cy="2459990"/>
          </a:xfrm>
          <a:prstGeom prst="rect">
            <a:avLst/>
          </a:prstGeom>
        </p:spPr>
        <p:txBody>
          <a:bodyPr lIns="0" tIns="0" rIns="0" bIns="0" rtlCol="0" anchor="t">
            <a:spAutoFit/>
          </a:bodyPr>
          <a:lstStyle/>
          <a:p>
            <a:pPr>
              <a:lnSpc>
                <a:spcPts val="9475"/>
              </a:lnSpc>
            </a:pPr>
            <a:r>
              <a:rPr lang="en-US" sz="9475" dirty="0">
                <a:solidFill>
                  <a:srgbClr val="F36825"/>
                </a:solidFill>
                <a:latin typeface="Muli Black"/>
              </a:rPr>
              <a:t>Bab I</a:t>
            </a:r>
          </a:p>
          <a:p>
            <a:pPr>
              <a:lnSpc>
                <a:spcPts val="9475"/>
              </a:lnSpc>
            </a:pPr>
            <a:r>
              <a:rPr lang="en-US" sz="9475" dirty="0" err="1">
                <a:solidFill>
                  <a:srgbClr val="F36825"/>
                </a:solidFill>
                <a:latin typeface="Muli Black"/>
              </a:rPr>
              <a:t>Pendahuluan</a:t>
            </a:r>
            <a:endParaRPr lang="en-US" sz="9475" dirty="0">
              <a:solidFill>
                <a:srgbClr val="F36825"/>
              </a:solidFill>
              <a:latin typeface="Muli Black"/>
            </a:endParaRP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07020" y="939204"/>
            <a:ext cx="2821335" cy="93477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057747"/>
            <a:ext cx="6759735" cy="6666789"/>
          </a:xfrm>
          <a:prstGeom prst="rect">
            <a:avLst/>
          </a:prstGeom>
        </p:spPr>
      </p:pic>
      <p:pic>
        <p:nvPicPr>
          <p:cNvPr id="3" name="Picture 3"/>
          <p:cNvPicPr>
            <a:picLocks noChangeAspect="1"/>
          </p:cNvPicPr>
          <p:nvPr/>
        </p:nvPicPr>
        <p:blipFill>
          <a:blip r:embed="rId3">
            <a:alphaModFix amt="51000"/>
          </a:blip>
          <a:srcRect/>
          <a:stretch>
            <a:fillRect/>
          </a:stretch>
        </p:blipFill>
        <p:spPr>
          <a:xfrm>
            <a:off x="469457" y="6714596"/>
            <a:ext cx="6032542" cy="2093795"/>
          </a:xfrm>
          <a:prstGeom prst="rect">
            <a:avLst/>
          </a:prstGeom>
        </p:spPr>
      </p:pic>
      <p:sp>
        <p:nvSpPr>
          <p:cNvPr id="4" name="TextBox 4"/>
          <p:cNvSpPr txBox="1"/>
          <p:nvPr/>
        </p:nvSpPr>
        <p:spPr>
          <a:xfrm>
            <a:off x="9182891" y="1933922"/>
            <a:ext cx="7105894" cy="1038223"/>
          </a:xfrm>
          <a:prstGeom prst="rect">
            <a:avLst/>
          </a:prstGeom>
        </p:spPr>
        <p:txBody>
          <a:bodyPr lIns="0" tIns="0" rIns="0" bIns="0" rtlCol="0" anchor="t">
            <a:spAutoFit/>
          </a:bodyPr>
          <a:lstStyle/>
          <a:p>
            <a:pPr algn="just">
              <a:lnSpc>
                <a:spcPts val="8400"/>
              </a:lnSpc>
            </a:pPr>
            <a:r>
              <a:rPr lang="en-US" sz="6000">
                <a:solidFill>
                  <a:srgbClr val="FFFFFF"/>
                </a:solidFill>
                <a:latin typeface="Muli Black"/>
              </a:rPr>
              <a:t>Latar Bekalang</a:t>
            </a:r>
          </a:p>
        </p:txBody>
      </p:sp>
      <p:sp>
        <p:nvSpPr>
          <p:cNvPr id="5" name="TextBox 5"/>
          <p:cNvSpPr txBox="1"/>
          <p:nvPr/>
        </p:nvSpPr>
        <p:spPr>
          <a:xfrm>
            <a:off x="9182891" y="3247380"/>
            <a:ext cx="7960998" cy="5059045"/>
          </a:xfrm>
          <a:prstGeom prst="rect">
            <a:avLst/>
          </a:prstGeom>
        </p:spPr>
        <p:txBody>
          <a:bodyPr lIns="0" tIns="0" rIns="0" bIns="0" rtlCol="0" anchor="t">
            <a:spAutoFit/>
          </a:bodyPr>
          <a:lstStyle/>
          <a:p>
            <a:pPr algn="just">
              <a:lnSpc>
                <a:spcPts val="3079"/>
              </a:lnSpc>
            </a:pPr>
            <a:r>
              <a:rPr lang="en-US" sz="2199">
                <a:solidFill>
                  <a:srgbClr val="FFFFFF"/>
                </a:solidFill>
                <a:latin typeface="Muli Bold Bold"/>
              </a:rPr>
              <a:t>Perkembangan Teknologi Informasi saat ini sudah semangkin pesat. Banyak instansi atau perusahaan yang telah menggunakan sistem informasi untuk proses operasional yang secara manual menjadi sistem yang terotomatis dan terintegrasi antara sistem yang satu dan sistem yang lainnya satu diantaranya ialah sistem parkir yang banyak digunakan pada pusat perbelanjaan, Rumah Sakit, dan Lain-lain.</a:t>
            </a:r>
          </a:p>
          <a:p>
            <a:pPr algn="just">
              <a:lnSpc>
                <a:spcPts val="3079"/>
              </a:lnSpc>
            </a:pPr>
            <a:endParaRPr lang="en-US" sz="2199">
              <a:solidFill>
                <a:srgbClr val="FFFFFF"/>
              </a:solidFill>
              <a:latin typeface="Muli Bold Bold"/>
            </a:endParaRPr>
          </a:p>
          <a:p>
            <a:pPr algn="just">
              <a:lnSpc>
                <a:spcPts val="3079"/>
              </a:lnSpc>
            </a:pPr>
            <a:r>
              <a:rPr lang="en-US" sz="2200">
                <a:solidFill>
                  <a:srgbClr val="FFFFFF"/>
                </a:solidFill>
                <a:latin typeface="Muli Bold Bold"/>
              </a:rPr>
              <a:t>Konsep program yang akan digunakan ini ialah konsep OOP (Object Oriented Programing) dengan bahasa pemrograman java dan Penulis menggunakan Apache Netbeans untuk menjalankan programnya. </a:t>
            </a:r>
          </a:p>
        </p:txBody>
      </p:sp>
    </p:spTree>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20223" y="2264198"/>
            <a:ext cx="7638127" cy="1001853"/>
            <a:chOff x="0" y="0"/>
            <a:chExt cx="10184170" cy="1335804"/>
          </a:xfrm>
        </p:grpSpPr>
        <p:sp>
          <p:nvSpPr>
            <p:cNvPr id="5" name="AutoShape 5"/>
            <p:cNvSpPr/>
            <p:nvPr/>
          </p:nvSpPr>
          <p:spPr>
            <a:xfrm>
              <a:off x="0" y="1234204"/>
              <a:ext cx="10184170" cy="0"/>
            </a:xfrm>
            <a:prstGeom prst="line">
              <a:avLst/>
            </a:prstGeom>
            <a:ln w="101600" cap="rnd">
              <a:solidFill>
                <a:srgbClr val="CA5A2F"/>
              </a:solidFill>
              <a:prstDash val="solid"/>
              <a:headEnd type="none" w="sm" len="sm"/>
              <a:tailEnd type="none" w="sm" len="sm"/>
            </a:ln>
          </p:spPr>
        </p:sp>
        <p:sp>
          <p:nvSpPr>
            <p:cNvPr id="6" name="TextBox 6"/>
            <p:cNvSpPr txBox="1"/>
            <p:nvPr/>
          </p:nvSpPr>
          <p:spPr>
            <a:xfrm>
              <a:off x="0" y="-38100"/>
              <a:ext cx="10184170" cy="1004993"/>
            </a:xfrm>
            <a:prstGeom prst="rect">
              <a:avLst/>
            </a:prstGeom>
          </p:spPr>
          <p:txBody>
            <a:bodyPr lIns="0" tIns="0" rIns="0" bIns="0" rtlCol="0" anchor="t">
              <a:spAutoFit/>
            </a:bodyPr>
            <a:lstStyle/>
            <a:p>
              <a:pPr algn="just">
                <a:lnSpc>
                  <a:spcPts val="3080"/>
                </a:lnSpc>
              </a:pPr>
              <a:r>
                <a:rPr lang="en-US" sz="2200">
                  <a:solidFill>
                    <a:srgbClr val="0E2C4B"/>
                  </a:solidFill>
                  <a:latin typeface="Muli Black"/>
                </a:rPr>
                <a:t>Menyelesaikan Tugas yang telah diberikan oleh Dosen pada Mata Kuliah Pemrograman Berorientasi Objek.</a:t>
              </a:r>
            </a:p>
          </p:txBody>
        </p:sp>
      </p:grpSp>
      <p:grpSp>
        <p:nvGrpSpPr>
          <p:cNvPr id="7" name="Group 7"/>
          <p:cNvGrpSpPr/>
          <p:nvPr/>
        </p:nvGrpSpPr>
        <p:grpSpPr>
          <a:xfrm>
            <a:off x="9620223" y="3874311"/>
            <a:ext cx="7638127" cy="1004676"/>
            <a:chOff x="0" y="0"/>
            <a:chExt cx="10184170" cy="1339568"/>
          </a:xfrm>
        </p:grpSpPr>
        <p:sp>
          <p:nvSpPr>
            <p:cNvPr id="8" name="AutoShape 8"/>
            <p:cNvSpPr/>
            <p:nvPr/>
          </p:nvSpPr>
          <p:spPr>
            <a:xfrm>
              <a:off x="0" y="1237968"/>
              <a:ext cx="10184170" cy="0"/>
            </a:xfrm>
            <a:prstGeom prst="line">
              <a:avLst/>
            </a:prstGeom>
            <a:ln w="101600" cap="rnd">
              <a:solidFill>
                <a:srgbClr val="CA5A2F"/>
              </a:solidFill>
              <a:prstDash val="solid"/>
              <a:headEnd type="none" w="sm" len="sm"/>
              <a:tailEnd type="none" w="sm" len="sm"/>
            </a:ln>
          </p:spPr>
        </p:sp>
        <p:sp>
          <p:nvSpPr>
            <p:cNvPr id="9" name="TextBox 9"/>
            <p:cNvSpPr txBox="1"/>
            <p:nvPr/>
          </p:nvSpPr>
          <p:spPr>
            <a:xfrm>
              <a:off x="0" y="-38100"/>
              <a:ext cx="10184170" cy="1004993"/>
            </a:xfrm>
            <a:prstGeom prst="rect">
              <a:avLst/>
            </a:prstGeom>
          </p:spPr>
          <p:txBody>
            <a:bodyPr lIns="0" tIns="0" rIns="0" bIns="0" rtlCol="0" anchor="t">
              <a:spAutoFit/>
            </a:bodyPr>
            <a:lstStyle/>
            <a:p>
              <a:pPr algn="just">
                <a:lnSpc>
                  <a:spcPts val="3080"/>
                </a:lnSpc>
              </a:pPr>
              <a:r>
                <a:rPr lang="en-US" sz="2200">
                  <a:solidFill>
                    <a:srgbClr val="0E2C4B"/>
                  </a:solidFill>
                  <a:latin typeface="Muli Black"/>
                </a:rPr>
                <a:t>Mengetahui berapa lama kendaraan berada pada area gedung parkir</a:t>
              </a:r>
            </a:p>
          </p:txBody>
        </p:sp>
      </p:grpSp>
      <p:grpSp>
        <p:nvGrpSpPr>
          <p:cNvPr id="10" name="Group 10"/>
          <p:cNvGrpSpPr/>
          <p:nvPr/>
        </p:nvGrpSpPr>
        <p:grpSpPr>
          <a:xfrm>
            <a:off x="9619273" y="5487247"/>
            <a:ext cx="7640027" cy="1456055"/>
            <a:chOff x="0" y="0"/>
            <a:chExt cx="10186702" cy="1941407"/>
          </a:xfrm>
        </p:grpSpPr>
        <p:sp>
          <p:nvSpPr>
            <p:cNvPr id="11" name="AutoShape 11"/>
            <p:cNvSpPr/>
            <p:nvPr/>
          </p:nvSpPr>
          <p:spPr>
            <a:xfrm>
              <a:off x="0" y="1839807"/>
              <a:ext cx="10186702" cy="0"/>
            </a:xfrm>
            <a:prstGeom prst="line">
              <a:avLst/>
            </a:prstGeom>
            <a:ln w="101600" cap="rnd">
              <a:solidFill>
                <a:srgbClr val="CA5A2F"/>
              </a:solidFill>
              <a:prstDash val="solid"/>
              <a:headEnd type="none" w="sm" len="sm"/>
              <a:tailEnd type="none" w="sm" len="sm"/>
            </a:ln>
          </p:spPr>
        </p:sp>
        <p:sp>
          <p:nvSpPr>
            <p:cNvPr id="12" name="TextBox 12"/>
            <p:cNvSpPr txBox="1"/>
            <p:nvPr/>
          </p:nvSpPr>
          <p:spPr>
            <a:xfrm>
              <a:off x="0" y="-47625"/>
              <a:ext cx="10184170" cy="1642745"/>
            </a:xfrm>
            <a:prstGeom prst="rect">
              <a:avLst/>
            </a:prstGeom>
          </p:spPr>
          <p:txBody>
            <a:bodyPr lIns="0" tIns="0" rIns="0" bIns="0" rtlCol="0" anchor="t">
              <a:spAutoFit/>
            </a:bodyPr>
            <a:lstStyle/>
            <a:p>
              <a:pPr algn="just">
                <a:lnSpc>
                  <a:spcPts val="3359"/>
                </a:lnSpc>
              </a:pPr>
              <a:r>
                <a:rPr lang="en-US" sz="2400">
                  <a:solidFill>
                    <a:srgbClr val="0E2C4B"/>
                  </a:solidFill>
                  <a:latin typeface="Muli Black"/>
                </a:rPr>
                <a:t>Mempermudah Pekerjaan karyawan dalam menghitung harga parkir yang telah di tetapkan secara otomatis dan dalam laporan data parkir.</a:t>
              </a:r>
            </a:p>
          </p:txBody>
        </p:sp>
      </p:grpSp>
      <p:grpSp>
        <p:nvGrpSpPr>
          <p:cNvPr id="13" name="Group 13"/>
          <p:cNvGrpSpPr/>
          <p:nvPr/>
        </p:nvGrpSpPr>
        <p:grpSpPr>
          <a:xfrm>
            <a:off x="1028700" y="3778250"/>
            <a:ext cx="5026934" cy="825500"/>
            <a:chOff x="0" y="0"/>
            <a:chExt cx="4021547" cy="660400"/>
          </a:xfrm>
        </p:grpSpPr>
        <p:sp>
          <p:nvSpPr>
            <p:cNvPr id="14" name="Freeform 14"/>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5" name="TextBox 15"/>
          <p:cNvSpPr txBox="1"/>
          <p:nvPr/>
        </p:nvSpPr>
        <p:spPr>
          <a:xfrm>
            <a:off x="1028700" y="1259028"/>
            <a:ext cx="6173123" cy="2105025"/>
          </a:xfrm>
          <a:prstGeom prst="rect">
            <a:avLst/>
          </a:prstGeom>
        </p:spPr>
        <p:txBody>
          <a:bodyPr lIns="0" tIns="0" rIns="0" bIns="0" rtlCol="0" anchor="t">
            <a:spAutoFit/>
          </a:bodyPr>
          <a:lstStyle/>
          <a:p>
            <a:pPr>
              <a:lnSpc>
                <a:spcPts val="8399"/>
              </a:lnSpc>
            </a:pPr>
            <a:r>
              <a:rPr lang="en-US" sz="6999">
                <a:solidFill>
                  <a:srgbClr val="FFFFFF"/>
                </a:solidFill>
                <a:latin typeface="Muli Black Bold"/>
              </a:rPr>
              <a:t>Maksud dan</a:t>
            </a:r>
          </a:p>
          <a:p>
            <a:pPr>
              <a:lnSpc>
                <a:spcPts val="8400"/>
              </a:lnSpc>
            </a:pPr>
            <a:r>
              <a:rPr lang="en-US" sz="7000">
                <a:solidFill>
                  <a:srgbClr val="FFFFFF"/>
                </a:solidFill>
                <a:latin typeface="Muli Black Bold"/>
              </a:rPr>
              <a:t>Tujuan</a:t>
            </a:r>
          </a:p>
        </p:txBody>
      </p:sp>
      <p:sp>
        <p:nvSpPr>
          <p:cNvPr id="16" name="TextBox 16"/>
          <p:cNvSpPr txBox="1"/>
          <p:nvPr/>
        </p:nvSpPr>
        <p:spPr>
          <a:xfrm>
            <a:off x="1329547" y="3957108"/>
            <a:ext cx="4507012" cy="381000"/>
          </a:xfrm>
          <a:prstGeom prst="rect">
            <a:avLst/>
          </a:prstGeom>
        </p:spPr>
        <p:txBody>
          <a:bodyPr lIns="0" tIns="0" rIns="0" bIns="0" rtlCol="0" anchor="t">
            <a:spAutoFit/>
          </a:bodyPr>
          <a:lstStyle/>
          <a:p>
            <a:pPr>
              <a:lnSpc>
                <a:spcPts val="3000"/>
              </a:lnSpc>
            </a:pPr>
            <a:r>
              <a:rPr lang="en-US" sz="2500">
                <a:solidFill>
                  <a:srgbClr val="FFFFFF"/>
                </a:solidFill>
                <a:latin typeface="Muli Regular Bold"/>
              </a:rPr>
              <a:t>Pemrograman Berbasis Objek</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10101691" y="2677679"/>
            <a:ext cx="12202208" cy="8169007"/>
            <a:chOff x="0" y="0"/>
            <a:chExt cx="16269610" cy="10892009"/>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090309" y="592667"/>
              <a:ext cx="6734461" cy="7422752"/>
            </a:xfrm>
            <a:prstGeom prst="rect">
              <a:avLst/>
            </a:prstGeom>
          </p:spPr>
        </p:pic>
      </p:grpSp>
      <p:sp>
        <p:nvSpPr>
          <p:cNvPr id="6" name="TextBox 6"/>
          <p:cNvSpPr txBox="1"/>
          <p:nvPr/>
        </p:nvSpPr>
        <p:spPr>
          <a:xfrm>
            <a:off x="1028700" y="4373398"/>
            <a:ext cx="8115300" cy="779145"/>
          </a:xfrm>
          <a:prstGeom prst="rect">
            <a:avLst/>
          </a:prstGeom>
        </p:spPr>
        <p:txBody>
          <a:bodyPr lIns="0" tIns="0" rIns="0" bIns="0" rtlCol="0" anchor="t">
            <a:spAutoFit/>
          </a:bodyPr>
          <a:lstStyle/>
          <a:p>
            <a:pPr algn="just">
              <a:lnSpc>
                <a:spcPts val="3120"/>
              </a:lnSpc>
            </a:pPr>
            <a:r>
              <a:rPr lang="en-US" sz="2400">
                <a:solidFill>
                  <a:srgbClr val="FFFFFF"/>
                </a:solidFill>
                <a:latin typeface="Muli Bold Bold"/>
              </a:rPr>
              <a:t>1. Bagaimana cara Mengetahui berapa lama kendaraan parkir di dalam gedung tersebut ?</a:t>
            </a:r>
          </a:p>
        </p:txBody>
      </p:sp>
      <p:sp>
        <p:nvSpPr>
          <p:cNvPr id="7" name="TextBox 7"/>
          <p:cNvSpPr txBox="1"/>
          <p:nvPr/>
        </p:nvSpPr>
        <p:spPr>
          <a:xfrm>
            <a:off x="1028700" y="5544032"/>
            <a:ext cx="8115300" cy="779145"/>
          </a:xfrm>
          <a:prstGeom prst="rect">
            <a:avLst/>
          </a:prstGeom>
        </p:spPr>
        <p:txBody>
          <a:bodyPr lIns="0" tIns="0" rIns="0" bIns="0" rtlCol="0" anchor="t">
            <a:spAutoFit/>
          </a:bodyPr>
          <a:lstStyle/>
          <a:p>
            <a:pPr marL="0" lvl="0" indent="0" algn="just">
              <a:lnSpc>
                <a:spcPts val="3120"/>
              </a:lnSpc>
            </a:pPr>
            <a:r>
              <a:rPr lang="en-US" sz="2400">
                <a:solidFill>
                  <a:srgbClr val="FFFFFF"/>
                </a:solidFill>
                <a:latin typeface="Muli Bold Bold"/>
              </a:rPr>
              <a:t>2. Bagaimana cara Mengetahui berapa lama kendaraan parkir di dalam gedung tersebut ?</a:t>
            </a:r>
          </a:p>
        </p:txBody>
      </p:sp>
      <p:sp>
        <p:nvSpPr>
          <p:cNvPr id="8" name="TextBox 8"/>
          <p:cNvSpPr txBox="1"/>
          <p:nvPr/>
        </p:nvSpPr>
        <p:spPr>
          <a:xfrm>
            <a:off x="1028700" y="1259028"/>
            <a:ext cx="5187383" cy="2105025"/>
          </a:xfrm>
          <a:prstGeom prst="rect">
            <a:avLst/>
          </a:prstGeom>
        </p:spPr>
        <p:txBody>
          <a:bodyPr lIns="0" tIns="0" rIns="0" bIns="0" rtlCol="0" anchor="t">
            <a:spAutoFit/>
          </a:bodyPr>
          <a:lstStyle/>
          <a:p>
            <a:pPr>
              <a:lnSpc>
                <a:spcPts val="8399"/>
              </a:lnSpc>
            </a:pPr>
            <a:r>
              <a:rPr lang="en-US" sz="6999">
                <a:solidFill>
                  <a:srgbClr val="FFFFFF"/>
                </a:solidFill>
                <a:latin typeface="Muli Black Bold"/>
              </a:rPr>
              <a:t>Rumusan Masalah</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7992624"/>
            <a:ext cx="18288000" cy="2294376"/>
          </a:xfrm>
          <a:prstGeom prst="rect">
            <a:avLst/>
          </a:prstGeom>
          <a:solidFill>
            <a:srgbClr val="FFC733"/>
          </a:solidFill>
        </p:spPr>
      </p:sp>
      <p:sp>
        <p:nvSpPr>
          <p:cNvPr id="3" name="AutoShape 3"/>
          <p:cNvSpPr/>
          <p:nvPr/>
        </p:nvSpPr>
        <p:spPr>
          <a:xfrm>
            <a:off x="-10" y="7992624"/>
            <a:ext cx="18288010" cy="0"/>
          </a:xfrm>
          <a:prstGeom prst="line">
            <a:avLst/>
          </a:prstGeom>
          <a:ln w="9525" cap="rnd">
            <a:solidFill>
              <a:srgbClr val="000000">
                <a:alpha val="60000"/>
              </a:srgbClr>
            </a:solidFill>
            <a:prstDash val="solid"/>
            <a:headEnd type="none" w="sm" len="sm"/>
            <a:tailEnd type="none" w="sm" len="sm"/>
          </a:ln>
        </p:spPr>
      </p:sp>
      <p:grpSp>
        <p:nvGrpSpPr>
          <p:cNvPr id="4" name="Group 4"/>
          <p:cNvGrpSpPr/>
          <p:nvPr/>
        </p:nvGrpSpPr>
        <p:grpSpPr>
          <a:xfrm>
            <a:off x="1028700" y="4498627"/>
            <a:ext cx="6743636" cy="644873"/>
            <a:chOff x="0" y="0"/>
            <a:chExt cx="6906005" cy="660400"/>
          </a:xfrm>
        </p:grpSpPr>
        <p:sp>
          <p:nvSpPr>
            <p:cNvPr id="5" name="Freeform 5"/>
            <p:cNvSpPr/>
            <p:nvPr/>
          </p:nvSpPr>
          <p:spPr>
            <a:xfrm>
              <a:off x="0" y="0"/>
              <a:ext cx="6906005" cy="660400"/>
            </a:xfrm>
            <a:custGeom>
              <a:avLst/>
              <a:gdLst/>
              <a:ahLst/>
              <a:cxnLst/>
              <a:rect l="l" t="t" r="r" b="b"/>
              <a:pathLst>
                <a:path w="6906005" h="660400">
                  <a:moveTo>
                    <a:pt x="6781545" y="660400"/>
                  </a:moveTo>
                  <a:lnTo>
                    <a:pt x="124460" y="660400"/>
                  </a:lnTo>
                  <a:cubicBezTo>
                    <a:pt x="55880" y="660400"/>
                    <a:pt x="0" y="604520"/>
                    <a:pt x="0" y="535940"/>
                  </a:cubicBezTo>
                  <a:lnTo>
                    <a:pt x="0" y="124460"/>
                  </a:lnTo>
                  <a:cubicBezTo>
                    <a:pt x="0" y="55880"/>
                    <a:pt x="55880" y="0"/>
                    <a:pt x="124460" y="0"/>
                  </a:cubicBezTo>
                  <a:lnTo>
                    <a:pt x="6781545" y="0"/>
                  </a:lnTo>
                  <a:cubicBezTo>
                    <a:pt x="6850125" y="0"/>
                    <a:pt x="6906005" y="55880"/>
                    <a:pt x="6906005" y="124460"/>
                  </a:cubicBezTo>
                  <a:lnTo>
                    <a:pt x="6906005" y="535940"/>
                  </a:lnTo>
                  <a:cubicBezTo>
                    <a:pt x="6906005" y="604520"/>
                    <a:pt x="6850125" y="660400"/>
                    <a:pt x="6781545" y="660400"/>
                  </a:cubicBezTo>
                  <a:close/>
                </a:path>
              </a:pathLst>
            </a:custGeom>
            <a:solidFill>
              <a:srgbClr val="2B60E1"/>
            </a:solidFill>
          </p:spPr>
        </p:sp>
      </p:grpSp>
      <p:sp>
        <p:nvSpPr>
          <p:cNvPr id="6" name="TextBox 6"/>
          <p:cNvSpPr txBox="1"/>
          <p:nvPr/>
        </p:nvSpPr>
        <p:spPr>
          <a:xfrm>
            <a:off x="1028700" y="1804194"/>
            <a:ext cx="9382388" cy="2447925"/>
          </a:xfrm>
          <a:prstGeom prst="rect">
            <a:avLst/>
          </a:prstGeom>
        </p:spPr>
        <p:txBody>
          <a:bodyPr lIns="0" tIns="0" rIns="0" bIns="0" rtlCol="0" anchor="t">
            <a:spAutoFit/>
          </a:bodyPr>
          <a:lstStyle/>
          <a:p>
            <a:pPr>
              <a:lnSpc>
                <a:spcPts val="9600"/>
              </a:lnSpc>
            </a:pPr>
            <a:r>
              <a:rPr lang="en-US" sz="8000">
                <a:solidFill>
                  <a:srgbClr val="000000"/>
                </a:solidFill>
                <a:latin typeface="Muli Black Bold"/>
              </a:rPr>
              <a:t>Bab II</a:t>
            </a:r>
          </a:p>
          <a:p>
            <a:pPr>
              <a:lnSpc>
                <a:spcPts val="9600"/>
              </a:lnSpc>
            </a:pPr>
            <a:r>
              <a:rPr lang="en-US" sz="8000">
                <a:solidFill>
                  <a:srgbClr val="000000"/>
                </a:solidFill>
                <a:latin typeface="Muli Black Bold"/>
              </a:rPr>
              <a:t>Pembahasan</a:t>
            </a:r>
          </a:p>
        </p:txBody>
      </p:sp>
      <p:sp>
        <p:nvSpPr>
          <p:cNvPr id="7" name="TextBox 7"/>
          <p:cNvSpPr txBox="1"/>
          <p:nvPr/>
        </p:nvSpPr>
        <p:spPr>
          <a:xfrm>
            <a:off x="1289036" y="4586113"/>
            <a:ext cx="6222965" cy="422275"/>
          </a:xfrm>
          <a:prstGeom prst="rect">
            <a:avLst/>
          </a:prstGeom>
        </p:spPr>
        <p:txBody>
          <a:bodyPr lIns="0" tIns="0" rIns="0" bIns="0" rtlCol="0" anchor="t">
            <a:spAutoFit/>
          </a:bodyPr>
          <a:lstStyle/>
          <a:p>
            <a:pPr marL="0" lvl="0" indent="0" algn="l">
              <a:lnSpc>
                <a:spcPts val="3500"/>
              </a:lnSpc>
              <a:spcBef>
                <a:spcPct val="0"/>
              </a:spcBef>
            </a:pPr>
            <a:r>
              <a:rPr lang="en-US" sz="2500">
                <a:solidFill>
                  <a:srgbClr val="FFFFFF"/>
                </a:solidFill>
                <a:latin typeface="Muli Bold"/>
              </a:rPr>
              <a:t>Pemrograman Berorientasi Objek</a:t>
            </a:r>
          </a:p>
        </p:txBody>
      </p:sp>
      <p:sp>
        <p:nvSpPr>
          <p:cNvPr id="8" name="AutoShape 8"/>
          <p:cNvSpPr/>
          <p:nvPr/>
        </p:nvSpPr>
        <p:spPr>
          <a:xfrm rot="-5400000">
            <a:off x="8431986" y="9193826"/>
            <a:ext cx="2411930" cy="0"/>
          </a:xfrm>
          <a:prstGeom prst="line">
            <a:avLst/>
          </a:prstGeom>
          <a:ln w="9525" cap="rnd">
            <a:solidFill>
              <a:srgbClr val="000000">
                <a:alpha val="60000"/>
              </a:srgbClr>
            </a:solidFill>
            <a:prstDash val="solid"/>
            <a:headEnd type="none" w="sm" len="sm"/>
            <a:tailEnd type="none" w="sm" len="sm"/>
          </a:ln>
        </p:spPr>
      </p:sp>
      <p:pic>
        <p:nvPicPr>
          <p:cNvPr id="9" name="Picture 9"/>
          <p:cNvPicPr>
            <a:picLocks noChangeAspect="1"/>
          </p:cNvPicPr>
          <p:nvPr/>
        </p:nvPicPr>
        <p:blipFill>
          <a:blip r:embed="rId2"/>
          <a:srcRect/>
          <a:stretch>
            <a:fillRect/>
          </a:stretch>
        </p:blipFill>
        <p:spPr>
          <a:xfrm>
            <a:off x="11008291" y="1583538"/>
            <a:ext cx="5295444" cy="7119924"/>
          </a:xfrm>
          <a:prstGeom prst="rect">
            <a:avLst/>
          </a:prstGeom>
        </p:spPr>
      </p:pic>
      <p:pic>
        <p:nvPicPr>
          <p:cNvPr id="10" name="Picture 10"/>
          <p:cNvPicPr>
            <a:picLocks noChangeAspect="1"/>
          </p:cNvPicPr>
          <p:nvPr/>
        </p:nvPicPr>
        <p:blipFill>
          <a:blip r:embed="rId3"/>
          <a:srcRect/>
          <a:stretch>
            <a:fillRect/>
          </a:stretch>
        </p:blipFill>
        <p:spPr>
          <a:xfrm>
            <a:off x="15534168" y="2415342"/>
            <a:ext cx="1539134" cy="1235155"/>
          </a:xfrm>
          <a:prstGeom prst="rect">
            <a:avLst/>
          </a:prstGeom>
        </p:spPr>
      </p:pic>
      <p:pic>
        <p:nvPicPr>
          <p:cNvPr id="11" name="Picture 11"/>
          <p:cNvPicPr>
            <a:picLocks noChangeAspect="1"/>
          </p:cNvPicPr>
          <p:nvPr/>
        </p:nvPicPr>
        <p:blipFill>
          <a:blip r:embed="rId4"/>
          <a:srcRect/>
          <a:stretch>
            <a:fillRect/>
          </a:stretch>
        </p:blipFill>
        <p:spPr>
          <a:xfrm>
            <a:off x="9946539" y="5143500"/>
            <a:ext cx="2765652" cy="23542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a:stretch>
            <a:fillRect/>
          </a:stretch>
        </p:blipFill>
        <p:spPr>
          <a:xfrm>
            <a:off x="9327154" y="1612568"/>
            <a:ext cx="7186769" cy="5979075"/>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RANCANGAN TAMPILAN SISTEM PARKIR</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Rancangan Applikasi</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t="502" b="11551"/>
          <a:stretch>
            <a:fillRect/>
          </a:stretch>
        </p:blipFill>
        <p:spPr>
          <a:xfrm>
            <a:off x="9327154" y="1612568"/>
            <a:ext cx="7186769" cy="6096423"/>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USECASE DIAGRAM SISTEM PARKIR</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Rancangan Applikasi</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558"/>
        </a:solidFill>
        <a:effectLst/>
      </p:bgPr>
    </p:bg>
    <p:spTree>
      <p:nvGrpSpPr>
        <p:cNvPr id="1" name=""/>
        <p:cNvGrpSpPr/>
        <p:nvPr/>
      </p:nvGrpSpPr>
      <p:grpSpPr>
        <a:xfrm>
          <a:off x="0" y="0"/>
          <a:ext cx="0" cy="0"/>
          <a:chOff x="0" y="0"/>
          <a:chExt cx="0" cy="0"/>
        </a:xfrm>
      </p:grpSpPr>
      <p:grpSp>
        <p:nvGrpSpPr>
          <p:cNvPr id="2" name="Group 2"/>
          <p:cNvGrpSpPr/>
          <p:nvPr/>
        </p:nvGrpSpPr>
        <p:grpSpPr>
          <a:xfrm>
            <a:off x="7889962" y="829571"/>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571"/>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5977980" y="8311727"/>
            <a:ext cx="720315" cy="720315"/>
            <a:chOff x="0" y="0"/>
            <a:chExt cx="960421" cy="960421"/>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750" y="234750"/>
              <a:ext cx="490920" cy="490920"/>
            </a:xfrm>
            <a:prstGeom prst="rect">
              <a:avLst/>
            </a:prstGeom>
          </p:spPr>
        </p:pic>
      </p:grpSp>
      <p:grpSp>
        <p:nvGrpSpPr>
          <p:cNvPr id="9" name="Group 9"/>
          <p:cNvGrpSpPr/>
          <p:nvPr/>
        </p:nvGrpSpPr>
        <p:grpSpPr>
          <a:xfrm>
            <a:off x="1712015" y="3727174"/>
            <a:ext cx="4950815" cy="825500"/>
            <a:chOff x="0" y="0"/>
            <a:chExt cx="3960652" cy="660400"/>
          </a:xfrm>
        </p:grpSpPr>
        <p:sp>
          <p:nvSpPr>
            <p:cNvPr id="10" name="Freeform 10"/>
            <p:cNvSpPr/>
            <p:nvPr/>
          </p:nvSpPr>
          <p:spPr>
            <a:xfrm>
              <a:off x="0" y="0"/>
              <a:ext cx="3960652" cy="660400"/>
            </a:xfrm>
            <a:custGeom>
              <a:avLst/>
              <a:gdLst/>
              <a:ahLst/>
              <a:cxnLst/>
              <a:rect l="l" t="t" r="r" b="b"/>
              <a:pathLst>
                <a:path w="3960652" h="660400">
                  <a:moveTo>
                    <a:pt x="3836192" y="660400"/>
                  </a:moveTo>
                  <a:lnTo>
                    <a:pt x="124460" y="660400"/>
                  </a:lnTo>
                  <a:cubicBezTo>
                    <a:pt x="55880" y="660400"/>
                    <a:pt x="0" y="604520"/>
                    <a:pt x="0" y="535940"/>
                  </a:cubicBezTo>
                  <a:lnTo>
                    <a:pt x="0" y="124460"/>
                  </a:lnTo>
                  <a:cubicBezTo>
                    <a:pt x="0" y="55880"/>
                    <a:pt x="55880" y="0"/>
                    <a:pt x="124460" y="0"/>
                  </a:cubicBezTo>
                  <a:lnTo>
                    <a:pt x="3836192" y="0"/>
                  </a:lnTo>
                  <a:cubicBezTo>
                    <a:pt x="3904772" y="0"/>
                    <a:pt x="3960652" y="55880"/>
                    <a:pt x="3960652" y="124460"/>
                  </a:cubicBezTo>
                  <a:lnTo>
                    <a:pt x="3960652" y="535940"/>
                  </a:lnTo>
                  <a:cubicBezTo>
                    <a:pt x="3960652" y="604520"/>
                    <a:pt x="3904772" y="660400"/>
                    <a:pt x="3836192" y="660400"/>
                  </a:cubicBezTo>
                  <a:close/>
                </a:path>
              </a:pathLst>
            </a:custGeom>
            <a:solidFill>
              <a:srgbClr val="CA5A2F"/>
            </a:solidFill>
          </p:spPr>
        </p:sp>
      </p:grpSp>
      <p:pic>
        <p:nvPicPr>
          <p:cNvPr id="11" name="Picture 11"/>
          <p:cNvPicPr>
            <a:picLocks noChangeAspect="1"/>
          </p:cNvPicPr>
          <p:nvPr/>
        </p:nvPicPr>
        <p:blipFill>
          <a:blip r:embed="rId6"/>
          <a:srcRect t="6129" r="65" b="13212"/>
          <a:stretch>
            <a:fillRect/>
          </a:stretch>
        </p:blipFill>
        <p:spPr>
          <a:xfrm>
            <a:off x="9327154" y="1253492"/>
            <a:ext cx="7182091" cy="6849628"/>
          </a:xfrm>
          <a:prstGeom prst="rect">
            <a:avLst/>
          </a:prstGeom>
        </p:spPr>
      </p:pic>
      <p:sp>
        <p:nvSpPr>
          <p:cNvPr id="12" name="TextBox 12"/>
          <p:cNvSpPr txBox="1"/>
          <p:nvPr/>
        </p:nvSpPr>
        <p:spPr>
          <a:xfrm rot="-5400000">
            <a:off x="4851212" y="4838488"/>
            <a:ext cx="6492246"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CLASS DIAGRAM SISTEM PARKIR</a:t>
            </a:r>
          </a:p>
        </p:txBody>
      </p:sp>
      <p:sp>
        <p:nvSpPr>
          <p:cNvPr id="13" name="TextBox 13"/>
          <p:cNvSpPr txBox="1"/>
          <p:nvPr/>
        </p:nvSpPr>
        <p:spPr>
          <a:xfrm>
            <a:off x="1712015" y="1486535"/>
            <a:ext cx="5229137" cy="1935480"/>
          </a:xfrm>
          <a:prstGeom prst="rect">
            <a:avLst/>
          </a:prstGeom>
        </p:spPr>
        <p:txBody>
          <a:bodyPr lIns="0" tIns="0" rIns="0" bIns="0" rtlCol="0" anchor="t">
            <a:spAutoFit/>
          </a:bodyPr>
          <a:lstStyle/>
          <a:p>
            <a:pPr>
              <a:lnSpc>
                <a:spcPts val="7590"/>
              </a:lnSpc>
            </a:pPr>
            <a:r>
              <a:rPr lang="en-US" sz="6900" spc="-69">
                <a:solidFill>
                  <a:srgbClr val="000000"/>
                </a:solidFill>
                <a:latin typeface="Muli Black"/>
              </a:rPr>
              <a:t>Rancangan Applikasi</a:t>
            </a:r>
          </a:p>
        </p:txBody>
      </p:sp>
      <p:sp>
        <p:nvSpPr>
          <p:cNvPr id="14" name="TextBox 14"/>
          <p:cNvSpPr txBox="1"/>
          <p:nvPr/>
        </p:nvSpPr>
        <p:spPr>
          <a:xfrm>
            <a:off x="2108045" y="3935136"/>
            <a:ext cx="4158755" cy="409575"/>
          </a:xfrm>
          <a:prstGeom prst="rect">
            <a:avLst/>
          </a:prstGeom>
        </p:spPr>
        <p:txBody>
          <a:bodyPr lIns="0" tIns="0" rIns="0" bIns="0" rtlCol="0" anchor="t">
            <a:spAutoFit/>
          </a:bodyPr>
          <a:lstStyle/>
          <a:p>
            <a:pPr algn="ctr">
              <a:lnSpc>
                <a:spcPts val="3227"/>
              </a:lnSpc>
            </a:pPr>
            <a:r>
              <a:rPr lang="en-US" sz="2689">
                <a:solidFill>
                  <a:srgbClr val="FFFFFF"/>
                </a:solidFill>
                <a:latin typeface="Muli Bold Bold"/>
              </a:rPr>
              <a:t>Program Sistem Parkir</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348</Words>
  <Application>Microsoft Office PowerPoint</Application>
  <PresentationFormat>Custom</PresentationFormat>
  <Paragraphs>50</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Hammersmith One</vt:lpstr>
      <vt:lpstr>Muli Bold</vt:lpstr>
      <vt:lpstr>Arial</vt:lpstr>
      <vt:lpstr>Muli Black</vt:lpstr>
      <vt:lpstr>Muli Regular Bold</vt:lpstr>
      <vt:lpstr>Space Mono</vt:lpstr>
      <vt:lpstr>Muli Bold Bold</vt:lpstr>
      <vt:lpstr>Calibri</vt:lpstr>
      <vt:lpstr>Open Sans</vt:lpstr>
      <vt:lpstr>Muli Black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Program Sistem Parkir</dc:title>
  <dc:creator>BAG</dc:creator>
  <cp:lastModifiedBy>bustami abdul gani</cp:lastModifiedBy>
  <cp:revision>2</cp:revision>
  <dcterms:created xsi:type="dcterms:W3CDTF">2006-08-16T00:00:00Z</dcterms:created>
  <dcterms:modified xsi:type="dcterms:W3CDTF">2022-01-18T06:05:29Z</dcterms:modified>
  <dc:identifier>DAE1wwis5Ko</dc:identifier>
</cp:coreProperties>
</file>